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7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80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化学</a:t>
            </a:r>
            <a:endParaRPr lang="zh-CN" altLang="zh-CN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2475"/>
            <a:ext cx="10518140" cy="788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2.Fe(OH)</a:t>
            </a:r>
            <a:r>
              <a:rPr lang="en-US" altLang="zh-CN" sz="2800" baseline="-25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Fe(OH)</a:t>
            </a:r>
            <a:r>
              <a:rPr lang="en-US" altLang="zh-CN" sz="2800" baseline="-25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的比较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685" y="1772285"/>
            <a:ext cx="9609455" cy="20961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05485" y="753745"/>
            <a:ext cx="10813415" cy="5768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三、铁盐和亚铁盐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3+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的检验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1.Fe</a:t>
            </a:r>
            <a:r>
              <a:rPr lang="en-US" altLang="zh-CN" sz="2800" baseline="30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3+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的检验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的盐溶液中加入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KSCN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溶液，溶液不变色，再通入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，溶液变红色，可以检验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的盐溶液中加入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NaOH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溶液，现象是生成白色沉淀，迅速变成灰绿色，最后会有红褐色沉淀生成，可以检验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的盐溶液中滴加适量酸性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KMnO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溶液，溶液紫红色褪去，可以检验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800" b="1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4835" y="753745"/>
            <a:ext cx="11014075" cy="5768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2.Fe2+ 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的检验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的盐溶液中加入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KSCN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溶液不变色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再通入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Cl2,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溶液变红色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可以检验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的盐溶液中加入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NaOH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现象是生成白色沉淀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迅速变成灰绿色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最后会有红褐色沉淀生成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可以检验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(3)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向含有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的盐溶液中滴加适量酸性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KMnO4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溶液紫红色褪去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可以检验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Fe2+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的存在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299720"/>
            <a:ext cx="10518140" cy="1027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3.Fe</a:t>
            </a:r>
            <a:r>
              <a:rPr lang="en-US" altLang="zh-CN" sz="2800" baseline="30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3+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Fe</a:t>
            </a:r>
            <a:r>
              <a:rPr lang="en-US" altLang="zh-CN" sz="2800" baseline="30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2+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的相互转化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815" y="959485"/>
            <a:ext cx="8950960" cy="40284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64845" y="5059045"/>
                <a:ext cx="10998835" cy="17989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（二）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用覆盖铜板制作印刷电路板的原理</a:t>
                </a:r>
                <a:endParaRPr lang="zh-CN" altLang="en-US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将覆盖铜板放入</a:t>
                </a: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FeCl</a:t>
                </a:r>
                <a:r>
                  <a:rPr lang="en-US" altLang="zh-CN" sz="2800" b="1" baseline="-250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溶液中，其反应的离子方程式为</a:t>
                </a: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2Fe</a:t>
                </a:r>
                <a:r>
                  <a:rPr lang="en-US" altLang="zh-CN" sz="2800" b="1" baseline="300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3+</a:t>
                </a: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+Cu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2Fe</a:t>
                </a:r>
                <a:r>
                  <a:rPr lang="en-US" altLang="zh-CN" sz="2800" b="1" baseline="300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2+</a:t>
                </a: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+Cu</a:t>
                </a:r>
                <a:r>
                  <a:rPr lang="en-US" altLang="zh-CN" sz="2800" b="1" baseline="300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2+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845" y="5059045"/>
                <a:ext cx="10998835" cy="17989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2033270"/>
            <a:ext cx="10582910" cy="15386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第二节</a:t>
            </a: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</a:t>
            </a:r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金属材料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05485" y="753110"/>
            <a:ext cx="10812780" cy="5455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（一）合金的定义与性质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由两种或两种以上的金属与金属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或非金属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熔合而成的具有金属特性的物质称为合金，合金属于混合物。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性能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合金具有许多优良的物理、化学或机械性能，在许多方面不同于各成分金属。合金的性能可通过所添加的合金元素的种类、含量和生成合金的条件等加以调节。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纯金属与合金结构的差异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纯金属内所有原子的大小和形状都是相同的，原子的排列十分规整；纯金属形成合金后，改变了金属原子有规则的层状排列，使原子层之间的相对滑动变得困难，导致合金的硬度变大。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307340"/>
            <a:ext cx="10749915" cy="1279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一、合金与铁合金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4215" y="582930"/>
            <a:ext cx="10814050" cy="5948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铁碳合金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生铁和钢是含碳量不同的两种铁碳合金。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生铁的含碳量比钢的高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生铁的硬度大、抗压，性脆、可以铸造成型，是制造机座、管道的重要材料；钢具有良好的延展性，可以锻轧，广泛用于制造机械、交通工具等。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886460"/>
            <a:ext cx="10733405" cy="2639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110"/>
            <a:ext cx="10734040" cy="547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钢是用量最大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、用途最广的合金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（钢的分类如下）。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4.不锈钢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不锈钢是最常见的一种合金钢，它的合金元素主要是铬和镍，不易生锈，具有很强的抗腐蚀能力。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3385" y="1451610"/>
            <a:ext cx="6765925" cy="23399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55320" y="683895"/>
                <a:ext cx="10880725" cy="55886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   </a:t>
                </a:r>
                <a:r>
                  <a:rPr lang="zh-CN" altLang="en-US" sz="28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二、铝和铝合金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（一）铝及其氧化物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铝是地壳中含量最多的金属元素。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1.Al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合金具有许多优良的物理、化学或机械性能，在许多方面不同于各成分金属。合金的性能可通过所添加的合金元素的种类、含量和生成合金的条件等加以调节。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2.Al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Al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与酸反应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di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将一铝片放入盐酸中，开始没有气泡，一段时间后才产生气泡，有关反应的化学方程式为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+6HCl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=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2AlCl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+3H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 </a:t>
                </a:r>
                <a:r>
                  <a:rPr lang="zh-CN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2Al+6HCl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2AlCl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+ 3H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zh-CN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" y="683895"/>
                <a:ext cx="10880725" cy="5588635"/>
              </a:xfrm>
              <a:prstGeom prst="rect">
                <a:avLst/>
              </a:prstGeom>
              <a:blipFill rotWithShape="1">
                <a:blip r:embed="rId1"/>
                <a:stretch>
                  <a:fillRect r="-1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21945"/>
            <a:ext cx="7332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二、铝和铝合金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986790"/>
                <a:ext cx="10733405" cy="37858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3.Al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Al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与强碱反应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将一铝片放入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NaOH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溶液中，开始没有气泡，一段时间后才产生气泡，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有关反应的化学方程式为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en-US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di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Al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+2NaOH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2NaAlO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 </a:t>
                </a:r>
                <a:r>
                  <a:rPr lang="zh-CN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2Al+2NaOH+2H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2NaAlO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+3H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zh-CN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4.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两性氧化物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既能与酸反应生成盐和水，又能与碱反应生成盐和水的氧化物称为两性氧化物，如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986790"/>
                <a:ext cx="10733405" cy="37858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784860" y="4693285"/>
            <a:ext cx="10732770" cy="1905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铝合金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硬铝：一种铝合金，含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Cu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Mg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Mn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等合金元素。密度小、强度高，具有较强的抗腐蚀能力，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是制造飞机和宇宙飞船的理想材料。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第三章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铁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金属材料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504950"/>
            <a:ext cx="10518140" cy="4815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（一）储氢合金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方法分类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di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储氢合金是一类能够大量吸收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，并与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结合成金属氢化物的材料。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4550" y="753110"/>
            <a:ext cx="53117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三、新型合金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856230"/>
            <a:ext cx="5864225" cy="16046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1"/>
            </p:custDataLst>
          </p:nvPr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2"/>
              </p:custDataLst>
            </p:nvPr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84860" y="3656330"/>
            <a:ext cx="10648315" cy="2854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新型合金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1.用途</a:t>
            </a:r>
            <a:endParaRPr lang="en-US" altLang="zh-CN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钛合金、耐热合金和形状记忆合金等新型合金广泛应用于航空航天、生物工程和电子工业等领域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784860" y="381000"/>
            <a:ext cx="10648950" cy="351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具有实用价值的储氢合金要求储氢量大，金属氢化物既容易形成，稍稍加热又容易分解，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室温下吸氢、放氢的速率快。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Ti-Fe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合金、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La-Ni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合金等均为储氢合金。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1"/>
            </p:custDataLst>
          </p:nvPr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2"/>
              </p:custDataLst>
            </p:nvPr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654050" y="582930"/>
            <a:ext cx="10881995" cy="5434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镍钴合金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喷气式飞机的发动机叶片是由镍、铁、碳和钴组成的镍钴合金制造的，能承受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1100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的高温。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钛合金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蛟龙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号载人潜水器最关键的部件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供人活动的耐压球壳是由钛合金制造的。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四、物质的量在化学方程式计算中的应用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结论：化学方程式中各物质的化学计量数之比等于粒子个数之比，也等于各物质的物质的量之比。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化学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2372995"/>
            <a:ext cx="105829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第一节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铁及其化合物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4525" y="753745"/>
            <a:ext cx="10874375" cy="551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</a:t>
            </a:r>
            <a:r>
              <a:rPr 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铁的单质</a:t>
            </a:r>
            <a:endParaRPr lang="zh-CN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（一）铁的存在与冶炼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铁元素的存在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铁元素在地壳中的含量仅次于氧、硅和铝，居第四位，主要是以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价和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价化合物的形态存在于矿石中。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铁的冶炼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铁是目前产量最大、使用最广泛的金属。春秋初期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我国已掌握冶铁技术。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工业炼铁的原理是用还原的方法把铁从铁矿石中提炼出来。高炉炼铁是用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还原铁矿石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，化学方程式为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Fe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+3CO    2Fe+3CO</a:t>
            </a:r>
            <a:r>
              <a:rPr lang="en-US" altLang="zh-CN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6545" y="4953635"/>
            <a:ext cx="483235" cy="3257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02335" y="925195"/>
            <a:ext cx="10400665" cy="1631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（二）铁的物理性质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铁是一种有金属光泽的银白色金属，粉末为黑色。具有延展性和导热性。铁能导电，但其导电性不如铜和铝。铁能被磁体吸引。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02970" y="2557780"/>
                <a:ext cx="10518140" cy="34232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:r>
                  <a:rPr 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（三）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铁的化学性质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在一定条件下，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铁作为还原剂，遇强氧化剂失去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个电子生成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+3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价铁的化合物，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遇到弱氧化剂失去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个电子生成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价铁的化合物。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铁与非金属单质反应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铁与氧气反应生成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的化学方程式为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3Fe+2O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Fe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 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反应生成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的化学方程式为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2Fe+3Cl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2FeCl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970" y="2557780"/>
                <a:ext cx="10518140" cy="34232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605" y="4737100"/>
            <a:ext cx="513715" cy="3556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8646"/>
          <a:stretch>
            <a:fillRect/>
          </a:stretch>
        </p:blipFill>
        <p:spPr>
          <a:xfrm>
            <a:off x="7277100" y="3238500"/>
            <a:ext cx="556895" cy="381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5495" y="3663950"/>
            <a:ext cx="10734040" cy="2190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（四）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人体中的铁元素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人体内的含铁化合物主要分为两类，即功能性铁和储存铁</a:t>
            </a:r>
            <a:r>
              <a:rPr 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人体缺铁，就会发生贫血</a:t>
            </a:r>
            <a:r>
              <a:rPr 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我国已实施在某些酱油中加入铁强化剂的措施。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582295"/>
                <a:ext cx="10734040" cy="4431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2.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铁与酸反应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铁与稀硫酸反应的离子方程式为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Fe+2H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铁与盐溶液反应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CuSO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溶液反应的离子方程式为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Fe+Cu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Cu+Fe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 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铁与水蒸气反应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铁与水蒸气反应的化学方程式为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3Fe+4H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O(g)    Fe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+4H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582295"/>
                <a:ext cx="10734040" cy="443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606425"/>
            <a:ext cx="6122035" cy="2186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</a:t>
            </a:r>
            <a:r>
              <a:rPr 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铁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的重要化合物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（一）铁的氧化物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物理性质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835" y="2369820"/>
            <a:ext cx="9855835" cy="257238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581660"/>
                <a:ext cx="10734040" cy="57308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2.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化学性质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不稳定，在空气中受热生成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其化学方程式为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6FeO +O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32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  <m:r>
                      <a:rPr lang="en-US" altLang="zh-CN" sz="32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均为碱性氧化物，与盐酸反应的离子方程式分别为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FeO+2H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+6H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+ 3H2O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(3)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与盐酸反应的离子方程式为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en-US" altLang="zh-CN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+ 8H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+2Fe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+ 4H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581660"/>
                <a:ext cx="10734040" cy="57308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75005" y="885190"/>
                <a:ext cx="10843895" cy="57296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（二）铁的氢氧化物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制备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溶液中滴入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NaOH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溶液，生成红褐色沉淀，原因是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+ 3OH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Fe(OH)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溶液中滴入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NaOH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溶液，生成白色沉淀，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原因是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+ 2OH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Fe(OH)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，沉淀迅速变成灰绿色，最后会有红褐色沉淀生成，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原因是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l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4Fe(OH)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+ 2H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4Fe(OH)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005" y="885190"/>
                <a:ext cx="10843895" cy="57296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676.7293132648193,&quot;left&quot;:61.8,&quot;top&quot;:31.6,&quot;width&quot;:1106.354503626677}"/>
</p:tagLst>
</file>

<file path=ppt/tags/tag64.xml><?xml version="1.0" encoding="utf-8"?>
<p:tagLst xmlns:p="http://schemas.openxmlformats.org/presentationml/2006/main">
  <p:tag name="KSO_WM_DIAGRAM_VIRTUALLY_FRAME" val="{&quot;height&quot;:676.7293132648193,&quot;left&quot;:61.8,&quot;top&quot;:31.6,&quot;width&quot;:1106.354503626677}"/>
</p:tagLst>
</file>

<file path=ppt/tags/tag65.xml><?xml version="1.0" encoding="utf-8"?>
<p:tagLst xmlns:p="http://schemas.openxmlformats.org/presentationml/2006/main">
  <p:tag name="KSO_WM_DIAGRAM_VIRTUALLY_FRAME" val="{&quot;height&quot;:676.7293132648193,&quot;left&quot;:61.8,&quot;top&quot;:31.6,&quot;width&quot;:1106.354503626677}"/>
</p:tagLst>
</file>

<file path=ppt/tags/tag66.xml><?xml version="1.0" encoding="utf-8"?>
<p:tagLst xmlns:p="http://schemas.openxmlformats.org/presentationml/2006/main">
  <p:tag name="KSO_WM_DIAGRAM_VIRTUALLY_FRAME" val="{&quot;height&quot;:676.7293132648193,&quot;left&quot;:61.8,&quot;top&quot;:31.6,&quot;width&quot;:1106.354503626677}"/>
</p:tagLst>
</file>

<file path=ppt/tags/tag67.xml><?xml version="1.0" encoding="utf-8"?>
<p:tagLst xmlns:p="http://schemas.openxmlformats.org/presentationml/2006/main">
  <p:tag name="KSO_WM_DIAGRAM_VIRTUALLY_FRAME" val="{&quot;height&quot;:662.4793132648193,&quot;left&quot;:58.8,&quot;top&quot;:45.85,&quot;width&quot;:1109.354503626677}"/>
</p:tagLst>
</file>

<file path=ppt/tags/tag68.xml><?xml version="1.0" encoding="utf-8"?>
<p:tagLst xmlns:p="http://schemas.openxmlformats.org/presentationml/2006/main">
  <p:tag name="KSO_WM_DIAGRAM_VIRTUALLY_FRAME" val="{&quot;height&quot;:662.4793132648193,&quot;left&quot;:58.8,&quot;top&quot;:45.85,&quot;width&quot;:1109.354503626677}"/>
</p:tagLst>
</file>

<file path=ppt/tags/tag69.xml><?xml version="1.0" encoding="utf-8"?>
<p:tagLst xmlns:p="http://schemas.openxmlformats.org/presentationml/2006/main">
  <p:tag name="KSO_WM_DIAGRAM_VIRTUALLY_FRAME" val="{&quot;height&quot;:662.4793132648193,&quot;left&quot;:58.8,&quot;top&quot;:45.85,&quot;width&quot;:1109.354503626677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3095</Words>
  <Application>WPS 演示</Application>
  <PresentationFormat>宽屏</PresentationFormat>
  <Paragraphs>182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Cambria Math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WPS_1758008074</cp:lastModifiedBy>
  <cp:revision>160</cp:revision>
  <dcterms:created xsi:type="dcterms:W3CDTF">2019-06-19T02:08:00Z</dcterms:created>
  <dcterms:modified xsi:type="dcterms:W3CDTF">2026-03-18T01:27:08Z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5B1E3B6895584D158EBF475F945CE858_11</vt:lpwstr>
  </property>
</Properties>
</file>